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Roboto Slab"/>
      <p:regular r:id="rId26"/>
      <p:bold r:id="rId27"/>
    </p:embeddedFont>
    <p:embeddedFont>
      <p:font typeface="Roboto"/>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Slab-regular.fntdata"/><Relationship Id="rId25" Type="http://schemas.openxmlformats.org/officeDocument/2006/relationships/slide" Target="slides/slide20.xml"/><Relationship Id="rId28" Type="http://schemas.openxmlformats.org/officeDocument/2006/relationships/font" Target="fonts/Roboto-regular.fntdata"/><Relationship Id="rId27" Type="http://schemas.openxmlformats.org/officeDocument/2006/relationships/font" Target="fonts/RobotoSlab-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Roboto-boldItalic.fntdata"/><Relationship Id="rId30" Type="http://schemas.openxmlformats.org/officeDocument/2006/relationships/font" Target="fonts/Roboto-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Good morning, thank you for </a:t>
            </a:r>
            <a:r>
              <a:rPr lang="en"/>
              <a:t>joining</a:t>
            </a:r>
            <a:r>
              <a:rPr lang="en"/>
              <a:t> us today - it’s 9:00 we will get started.</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844f7c175c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844f7c175c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844f7c175c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844f7c175c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267993c23a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267993c23a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844f7c175c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844f7c175c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7ad7ebb28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7ad7ebb28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d6efad920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d6efad920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1267993c23a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1267993c23a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844f7c175c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844f7c175c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844f7c175c_1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844f7c175c_1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844f7c175c_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844f7c175c_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844f7c175c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844f7c175c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today’s agenda - please note these are required items, the agenda is set by the Illinois State Board of Education.</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844f7c175c_1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844f7c175c_1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7ad7ebb28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7ad7ebb28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 will go through the video participants if you would like to unmute and </a:t>
            </a:r>
            <a:r>
              <a:rPr lang="en"/>
              <a:t>introduce yourself.  I will enter your name on the sign in sheet as a virtual attendee today.</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844f7c175c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844f7c175c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Administrative Agent for three entities - in Williamson County</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844f7c175c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844f7c175c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Must reside within one of the five district boundaries - the Timely and Meaningful consultation requirements are for federal funding that each district </a:t>
            </a:r>
            <a:r>
              <a:rPr lang="en"/>
              <a:t>receives</a:t>
            </a:r>
            <a:r>
              <a:rPr lang="en"/>
              <a:t>.  I combine the meeting into one as the cooperative/ joint agreement.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844f7c175c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844f7c175c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Complicated process to understand - it really revolves around funding.  Once we get through the required topics/ items - we can have a discussion and make recommendations as we move forward in planning for the 2024-2025 school year.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844f7c175c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844f7c175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Federal (not state) requirement because IDEA are federal funds.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844f7c175c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844f7c175c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First one is Child Find -- evaluation requirements, initial, annual, and three year.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844f7c175c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844f7c175c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Funds for next year are </a:t>
            </a:r>
            <a:r>
              <a:rPr lang="en"/>
              <a:t>typically</a:t>
            </a:r>
            <a:r>
              <a:rPr lang="en"/>
              <a:t> released in April - they have not.  In a State Director message yesterday, it simply said - coming soon.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www.wces.co"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Williamson County Education Services</a:t>
            </a:r>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Timely and Meaningful Consultation</a:t>
            </a:r>
            <a:endParaRPr/>
          </a:p>
          <a:p>
            <a:pPr indent="0" lvl="0" marL="0" rtl="0" algn="ctr">
              <a:spcBef>
                <a:spcPts val="0"/>
              </a:spcBef>
              <a:spcAft>
                <a:spcPts val="0"/>
              </a:spcAft>
              <a:buNone/>
            </a:pPr>
            <a:r>
              <a:rPr lang="en"/>
              <a:t>May 14,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is Equitable Participation?</a:t>
            </a:r>
            <a:endParaRPr/>
          </a:p>
        </p:txBody>
      </p:sp>
      <p:sp>
        <p:nvSpPr>
          <p:cNvPr id="122" name="Google Shape;122;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In light of the language contained in Sec. 612(a)(10)(A)(iii)(III and IV) of IDEA 2004, local school districts </a:t>
            </a:r>
            <a:r>
              <a:rPr b="1" lang="en" sz="1400" u="sng"/>
              <a:t>will not be expected</a:t>
            </a:r>
            <a:r>
              <a:rPr lang="en" sz="1400"/>
              <a:t> to provide the full range of services a private-school student might require if the student attended a public school within the district. </a:t>
            </a:r>
            <a:endParaRPr sz="1400"/>
          </a:p>
          <a:p>
            <a:pPr indent="0" lvl="0" marL="0" rtl="0" algn="l">
              <a:spcBef>
                <a:spcPts val="1600"/>
              </a:spcBef>
              <a:spcAft>
                <a:spcPts val="1600"/>
              </a:spcAft>
              <a:buNone/>
            </a:pPr>
            <a:r>
              <a:rPr lang="en" sz="1400"/>
              <a:t>Should parents wish to access a greater level of support for their children than is offered through the process of equitable participation in the private school, parents may choose to enroll their children in their </a:t>
            </a:r>
            <a:r>
              <a:rPr b="1" lang="en" sz="1400" u="sng"/>
              <a:t>district of residence</a:t>
            </a:r>
            <a:r>
              <a:rPr lang="en" sz="1400"/>
              <a:t> (with, at a minimum, regular, part-time attendance during the school day) in order to access the full-range of services to which the students may be entitled (i.e., free appropriate public education (FAPE))</a:t>
            </a:r>
            <a:endParaRPr sz="1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t>How are Non-Public Proportionate Share Funds used within WCES Member Districts?</a:t>
            </a:r>
            <a:endParaRPr sz="2400"/>
          </a:p>
        </p:txBody>
      </p:sp>
      <p:sp>
        <p:nvSpPr>
          <p:cNvPr id="128" name="Google Shape;128;p23"/>
          <p:cNvSpPr txBox="1"/>
          <p:nvPr>
            <p:ph idx="1" type="body"/>
          </p:nvPr>
        </p:nvSpPr>
        <p:spPr>
          <a:xfrm>
            <a:off x="350900" y="1223400"/>
            <a:ext cx="8368200" cy="3409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t>The majority of Non-Public Proportionate Share Funds are generated through Herrin School District, where OLMC and Unity Christian Schools are located and therefore, the majority of services are provided to students enrolled in those schools. </a:t>
            </a:r>
            <a:endParaRPr sz="1600"/>
          </a:p>
          <a:p>
            <a:pPr indent="0" lvl="0" marL="0" rtl="0" algn="l">
              <a:spcBef>
                <a:spcPts val="1600"/>
              </a:spcBef>
              <a:spcAft>
                <a:spcPts val="1600"/>
              </a:spcAft>
              <a:buNone/>
            </a:pPr>
            <a:r>
              <a:rPr lang="en" sz="1600"/>
              <a:t>Due to the high number of students requiring Speech and Language Services that are enrolled at private and parochial schools, as well as, home schooled students - the appropriated funds are used to provide Speech Therapy by a licensed therapist with a Professional Educator’s License (PEL) in school based speech and language therapy.  The cost of providing this service is determined by the SLP’s daily rate and includes supplies, materials, and online therapy platform(s) used specifically for NPPS services. </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Services Provided in Current School Year</a:t>
            </a:r>
            <a:endParaRPr/>
          </a:p>
        </p:txBody>
      </p:sp>
      <p:sp>
        <p:nvSpPr>
          <p:cNvPr id="134" name="Google Shape;134;p24"/>
          <p:cNvSpPr txBox="1"/>
          <p:nvPr>
            <p:ph idx="1" type="body"/>
          </p:nvPr>
        </p:nvSpPr>
        <p:spPr>
          <a:xfrm>
            <a:off x="387900" y="1347425"/>
            <a:ext cx="8368200" cy="352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a:t>
            </a:r>
            <a:endParaRPr>
              <a:highlight>
                <a:srgbClr val="00FF00"/>
              </a:highlight>
            </a:endParaRPr>
          </a:p>
          <a:p>
            <a:pPr indent="-342900" lvl="0" marL="457200" rtl="0" algn="l">
              <a:spcBef>
                <a:spcPts val="1600"/>
              </a:spcBef>
              <a:spcAft>
                <a:spcPts val="0"/>
              </a:spcAft>
              <a:buSzPts val="1800"/>
              <a:buChar char="●"/>
            </a:pPr>
            <a:r>
              <a:rPr lang="en"/>
              <a:t>Staff Support and Consultation</a:t>
            </a:r>
            <a:endParaRPr/>
          </a:p>
          <a:p>
            <a:pPr indent="-342900" lvl="0" marL="457200" rtl="0" algn="l">
              <a:spcBef>
                <a:spcPts val="0"/>
              </a:spcBef>
              <a:spcAft>
                <a:spcPts val="0"/>
              </a:spcAft>
              <a:buSzPts val="1800"/>
              <a:buChar char="●"/>
            </a:pPr>
            <a:r>
              <a:rPr lang="en"/>
              <a:t>Speech Therapy and Speech Supplies</a:t>
            </a:r>
            <a:endParaRPr/>
          </a:p>
          <a:p>
            <a:pPr indent="-342900" lvl="0" marL="457200" rtl="0" algn="l">
              <a:spcBef>
                <a:spcPts val="0"/>
              </a:spcBef>
              <a:spcAft>
                <a:spcPts val="0"/>
              </a:spcAft>
              <a:buSzPts val="1800"/>
              <a:buChar char="●"/>
            </a:pPr>
            <a:r>
              <a:rPr lang="en"/>
              <a:t>Sensory Supplies</a:t>
            </a:r>
            <a:endParaRPr/>
          </a:p>
          <a:p>
            <a:pPr indent="-342900" lvl="0" marL="457200" rtl="0" algn="l">
              <a:spcBef>
                <a:spcPts val="0"/>
              </a:spcBef>
              <a:spcAft>
                <a:spcPts val="0"/>
              </a:spcAft>
              <a:buSzPts val="1800"/>
              <a:buChar char="●"/>
            </a:pPr>
            <a:r>
              <a:rPr lang="en"/>
              <a:t>Everyday Speech, HearBuilder, RAZ and Second Step Elementary Curriculum and Software Programs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Who is responsible for services and funds? </a:t>
            </a:r>
            <a:endParaRPr/>
          </a:p>
        </p:txBody>
      </p:sp>
      <p:sp>
        <p:nvSpPr>
          <p:cNvPr id="140" name="Google Shape;140;p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Special education and related services that are provided by the local school district to parentally-placed private school children shall be free from religious opinions or views. </a:t>
            </a:r>
            <a:endParaRPr/>
          </a:p>
          <a:p>
            <a:pPr indent="0" lvl="0" marL="0" rtl="0" algn="l">
              <a:spcBef>
                <a:spcPts val="1600"/>
              </a:spcBef>
              <a:spcAft>
                <a:spcPts val="1600"/>
              </a:spcAft>
              <a:buNone/>
            </a:pPr>
            <a:r>
              <a:rPr lang="en"/>
              <a:t>All services and materials remain under the control of the local school district, even when/if provided in private school.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2024-2025 Non-Public Student Summary</a:t>
            </a:r>
            <a:endParaRPr/>
          </a:p>
        </p:txBody>
      </p:sp>
      <p:sp>
        <p:nvSpPr>
          <p:cNvPr id="146" name="Google Shape;146;p26"/>
          <p:cNvSpPr txBox="1"/>
          <p:nvPr>
            <p:ph idx="1" type="body"/>
          </p:nvPr>
        </p:nvSpPr>
        <p:spPr>
          <a:xfrm>
            <a:off x="387900" y="1325075"/>
            <a:ext cx="8368200" cy="3245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12 students enrolled in non-public settings were provided Speech and Language Services.</a:t>
            </a:r>
            <a:endParaRPr/>
          </a:p>
          <a:p>
            <a:pPr indent="-342900" lvl="0" marL="457200" rtl="0" algn="l">
              <a:spcBef>
                <a:spcPts val="0"/>
              </a:spcBef>
              <a:spcAft>
                <a:spcPts val="0"/>
              </a:spcAft>
              <a:buSzPts val="1800"/>
              <a:buChar char="●"/>
            </a:pPr>
            <a:r>
              <a:rPr lang="en"/>
              <a:t>A continued licensed Speech and Language Pathologist that travels to facilities, eliminating the need for transportation. </a:t>
            </a:r>
            <a:endParaRPr/>
          </a:p>
          <a:p>
            <a:pPr indent="-342900" lvl="0" marL="457200" rtl="0" algn="l">
              <a:spcBef>
                <a:spcPts val="0"/>
              </a:spcBef>
              <a:spcAft>
                <a:spcPts val="0"/>
              </a:spcAft>
              <a:buSzPts val="1800"/>
              <a:buChar char="●"/>
            </a:pPr>
            <a:r>
              <a:rPr lang="en"/>
              <a:t>Teacher of Visually Impaired and Teacher of Deaf/ Hard of Hearing with Professional Educator Licensing through the Illinois State Board of Education allocate time to provide support and </a:t>
            </a:r>
            <a:r>
              <a:rPr lang="en"/>
              <a:t>consultation</a:t>
            </a:r>
            <a:r>
              <a:rPr lang="en"/>
              <a:t>.</a:t>
            </a:r>
            <a:r>
              <a:rPr lang="en">
                <a:highlight>
                  <a:srgbClr val="00FF00"/>
                </a:highlight>
              </a:rPr>
              <a:t>  </a:t>
            </a:r>
            <a:endParaRPr>
              <a:highlight>
                <a:srgbClr val="00FF00"/>
              </a:highlight>
            </a:endParaRPr>
          </a:p>
          <a:p>
            <a:pPr indent="-342900" lvl="0" marL="457200" rtl="0" algn="l">
              <a:spcBef>
                <a:spcPts val="0"/>
              </a:spcBef>
              <a:spcAft>
                <a:spcPts val="0"/>
              </a:spcAft>
              <a:buSzPts val="1800"/>
              <a:buChar char="●"/>
            </a:pPr>
            <a:r>
              <a:rPr lang="en"/>
              <a:t>Students attend the following schools:  OLMC, Unity, Ambleside, and Home School settings. </a:t>
            </a:r>
            <a:endParaRPr/>
          </a:p>
          <a:p>
            <a:pPr indent="0" lvl="0" marL="457200" rtl="0" algn="l">
              <a:spcBef>
                <a:spcPts val="160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2025-2026 NPPS Student Service Plan</a:t>
            </a:r>
            <a:endParaRPr/>
          </a:p>
        </p:txBody>
      </p:sp>
      <p:sp>
        <p:nvSpPr>
          <p:cNvPr id="152" name="Google Shape;152;p27"/>
          <p:cNvSpPr txBox="1"/>
          <p:nvPr>
            <p:ph idx="1" type="body"/>
          </p:nvPr>
        </p:nvSpPr>
        <p:spPr>
          <a:xfrm>
            <a:off x="387900" y="1012275"/>
            <a:ext cx="8368200" cy="39945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Increase </a:t>
            </a:r>
            <a:r>
              <a:rPr lang="en" sz="1400"/>
              <a:t>Speech and Language Therapy, Hearing and Vision Services to students at </a:t>
            </a:r>
            <a:r>
              <a:rPr lang="en" sz="1400"/>
              <a:t> 50 </a:t>
            </a:r>
            <a:r>
              <a:rPr lang="en" sz="1400"/>
              <a:t>MPM Direct Service and 20 MPM Indirect Service (working with NP Staff) - </a:t>
            </a:r>
            <a:r>
              <a:rPr i="1" lang="en" sz="1400">
                <a:solidFill>
                  <a:srgbClr val="FF9900"/>
                </a:solidFill>
              </a:rPr>
              <a:t>increase from previous</a:t>
            </a:r>
            <a:endParaRPr i="1" sz="1400">
              <a:solidFill>
                <a:srgbClr val="FF9900"/>
              </a:solidFill>
            </a:endParaRPr>
          </a:p>
          <a:p>
            <a:pPr indent="-317500" lvl="0" marL="457200" rtl="0" algn="l">
              <a:spcBef>
                <a:spcPts val="0"/>
              </a:spcBef>
              <a:spcAft>
                <a:spcPts val="0"/>
              </a:spcAft>
              <a:buSzPts val="1400"/>
              <a:buChar char="●"/>
            </a:pPr>
            <a:r>
              <a:rPr lang="en" sz="1400"/>
              <a:t>Provide staff training in areas of classroom management, crisis prevention, de-escalation strategies and trauma training (NP Staff always welcome to attend PD)</a:t>
            </a:r>
            <a:endParaRPr sz="1400"/>
          </a:p>
          <a:p>
            <a:pPr indent="0" lvl="0" marL="0" rtl="0" algn="l">
              <a:spcBef>
                <a:spcPts val="1600"/>
              </a:spcBef>
              <a:spcAft>
                <a:spcPts val="0"/>
              </a:spcAft>
              <a:buNone/>
            </a:pPr>
            <a:r>
              <a:rPr lang="en" sz="1400"/>
              <a:t>Support Services:</a:t>
            </a:r>
            <a:endParaRPr sz="1400"/>
          </a:p>
          <a:p>
            <a:pPr indent="-317500" lvl="0" marL="457200" rtl="0" algn="l">
              <a:spcBef>
                <a:spcPts val="1600"/>
              </a:spcBef>
              <a:spcAft>
                <a:spcPts val="0"/>
              </a:spcAft>
              <a:buSzPts val="1400"/>
              <a:buChar char="●"/>
            </a:pPr>
            <a:r>
              <a:rPr lang="en" sz="1400"/>
              <a:t>Social Emotional Learning Supports:  Zones of Regulation, Second Step, Strong Start and Everyday Speech Subscription and Access</a:t>
            </a:r>
            <a:endParaRPr sz="1400"/>
          </a:p>
          <a:p>
            <a:pPr indent="-317500" lvl="0" marL="457200" rtl="0" algn="l">
              <a:spcBef>
                <a:spcPts val="0"/>
              </a:spcBef>
              <a:spcAft>
                <a:spcPts val="0"/>
              </a:spcAft>
              <a:buSzPts val="1400"/>
              <a:buChar char="●"/>
            </a:pPr>
            <a:r>
              <a:rPr lang="en" sz="1400"/>
              <a:t>iXL Math and Reading Support and Intervention Services </a:t>
            </a:r>
            <a:endParaRPr sz="1400"/>
          </a:p>
          <a:p>
            <a:pPr indent="-317500" lvl="0" marL="457200" rtl="0" algn="l">
              <a:spcBef>
                <a:spcPts val="0"/>
              </a:spcBef>
              <a:spcAft>
                <a:spcPts val="0"/>
              </a:spcAft>
              <a:buSzPts val="1400"/>
              <a:buChar char="●"/>
            </a:pPr>
            <a:r>
              <a:rPr lang="en" sz="1400"/>
              <a:t>Fastbridge</a:t>
            </a:r>
            <a:r>
              <a:rPr lang="en" sz="1400"/>
              <a:t> - Progress Monitoring System </a:t>
            </a:r>
            <a:endParaRPr sz="1400"/>
          </a:p>
          <a:p>
            <a:pPr indent="-317500" lvl="0" marL="457200" rtl="0" algn="l">
              <a:spcBef>
                <a:spcPts val="0"/>
              </a:spcBef>
              <a:spcAft>
                <a:spcPts val="0"/>
              </a:spcAft>
              <a:buSzPts val="1400"/>
              <a:buChar char="●"/>
            </a:pPr>
            <a:r>
              <a:rPr lang="en" sz="1400"/>
              <a:t>Assistive Technology Equipment and Training for use </a:t>
            </a:r>
            <a:endParaRPr sz="1400"/>
          </a:p>
          <a:p>
            <a:pPr indent="-317500" lvl="0" marL="457200" rtl="0" algn="l">
              <a:spcBef>
                <a:spcPts val="0"/>
              </a:spcBef>
              <a:spcAft>
                <a:spcPts val="0"/>
              </a:spcAft>
              <a:buSzPts val="1400"/>
              <a:buChar char="●"/>
            </a:pPr>
            <a:r>
              <a:rPr lang="en" sz="1400"/>
              <a:t>Hearbuilder Subscription and Access</a:t>
            </a:r>
            <a:endParaRPr sz="1400"/>
          </a:p>
          <a:p>
            <a:pPr indent="-317500" lvl="0" marL="457200" rtl="0" algn="l">
              <a:spcBef>
                <a:spcPts val="0"/>
              </a:spcBef>
              <a:spcAft>
                <a:spcPts val="0"/>
              </a:spcAft>
              <a:buSzPts val="1400"/>
              <a:buChar char="●"/>
            </a:pPr>
            <a:r>
              <a:rPr lang="en" sz="1400"/>
              <a:t>Reading A-Z Subscription and Access</a:t>
            </a:r>
            <a:endParaRPr sz="1400"/>
          </a:p>
          <a:p>
            <a:pPr indent="-317500" lvl="0" marL="457200" rtl="0" algn="l">
              <a:spcBef>
                <a:spcPts val="0"/>
              </a:spcBef>
              <a:spcAft>
                <a:spcPts val="0"/>
              </a:spcAft>
              <a:buSzPts val="1400"/>
              <a:buChar char="●"/>
            </a:pPr>
            <a:r>
              <a:rPr lang="en" sz="1400"/>
              <a:t>Occupational Therapy Support Materials for NonPublic Schools</a:t>
            </a:r>
            <a:endParaRPr sz="1400"/>
          </a:p>
          <a:p>
            <a:pPr indent="-317500" lvl="0" marL="457200" rtl="0" algn="l">
              <a:spcBef>
                <a:spcPts val="0"/>
              </a:spcBef>
              <a:spcAft>
                <a:spcPts val="0"/>
              </a:spcAft>
              <a:buSzPts val="1400"/>
              <a:buChar char="●"/>
            </a:pPr>
            <a:r>
              <a:rPr lang="en" sz="1400"/>
              <a:t>Language Support Materials for NonPublic Schools</a:t>
            </a:r>
            <a:endParaRPr sz="1400"/>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Other ideas or suggestions from the group?</a:t>
            </a:r>
            <a:endParaRPr/>
          </a:p>
        </p:txBody>
      </p:sp>
      <p:sp>
        <p:nvSpPr>
          <p:cNvPr id="158" name="Google Shape;158;p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is the process if we don’t agree?</a:t>
            </a:r>
            <a:endParaRPr/>
          </a:p>
        </p:txBody>
      </p:sp>
      <p:sp>
        <p:nvSpPr>
          <p:cNvPr id="164" name="Google Shape;164;p2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Private school officials may file a signed, written complaint with the Illinois State Board of Education, Special Education Services, 100 North First Street, Springfield, IL 62777-0001. </a:t>
            </a:r>
            <a:endParaRPr sz="1400"/>
          </a:p>
          <a:p>
            <a:pPr indent="-317500" lvl="0" marL="457200" rtl="0" algn="l">
              <a:spcBef>
                <a:spcPts val="0"/>
              </a:spcBef>
              <a:spcAft>
                <a:spcPts val="0"/>
              </a:spcAft>
              <a:buSzPts val="1400"/>
              <a:buChar char="●"/>
            </a:pPr>
            <a:r>
              <a:rPr lang="en" sz="1400"/>
              <a:t>The complainant must allege that either the consultation was not meaningful or timely or their views were not given due consideration. The complainant should provide supporting information. The complaint may not be used to challenge the decision-making of the districts so long as the decision-making of the district has been subject to the process of timely and meaningful consultation. </a:t>
            </a:r>
            <a:endParaRPr sz="1400"/>
          </a:p>
          <a:p>
            <a:pPr indent="-317500" lvl="0" marL="457200" rtl="0" algn="l">
              <a:spcBef>
                <a:spcPts val="0"/>
              </a:spcBef>
              <a:spcAft>
                <a:spcPts val="0"/>
              </a:spcAft>
              <a:buSzPts val="1400"/>
              <a:buChar char="●"/>
            </a:pPr>
            <a:r>
              <a:rPr lang="en" sz="1400"/>
              <a:t>The Illinois State Board of Education will investigate and issue a decision in accordance with required timelines. • If the complaining party is not satisfied with ISBE’s decision, then the complainant may forward the complaint to the Secretary of Education, United States Department of Education, 400 Maryland Avenue SW, Washington, D.C. 20202.</a:t>
            </a:r>
            <a:endParaRPr sz="14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Written Affirmation</a:t>
            </a:r>
            <a:endParaRPr/>
          </a:p>
        </p:txBody>
      </p:sp>
      <p:sp>
        <p:nvSpPr>
          <p:cNvPr id="170" name="Google Shape;170;p3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For compliance with the Illinois State </a:t>
            </a:r>
            <a:endParaRPr/>
          </a:p>
          <a:p>
            <a:pPr indent="0" lvl="0" marL="0" rtl="0" algn="l">
              <a:spcBef>
                <a:spcPts val="1600"/>
              </a:spcBef>
              <a:spcAft>
                <a:spcPts val="0"/>
              </a:spcAft>
              <a:buNone/>
            </a:pPr>
            <a:r>
              <a:rPr lang="en"/>
              <a:t>Board of Education, WCES provides a </a:t>
            </a:r>
            <a:endParaRPr/>
          </a:p>
          <a:p>
            <a:pPr indent="0" lvl="0" marL="0" rtl="0" algn="l">
              <a:spcBef>
                <a:spcPts val="1600"/>
              </a:spcBef>
              <a:spcAft>
                <a:spcPts val="0"/>
              </a:spcAft>
              <a:buNone/>
            </a:pPr>
            <a:r>
              <a:rPr lang="en"/>
              <a:t>copy of the official invitation for those </a:t>
            </a:r>
            <a:endParaRPr/>
          </a:p>
          <a:p>
            <a:pPr indent="0" lvl="0" marL="0" rtl="0" algn="l">
              <a:spcBef>
                <a:spcPts val="1600"/>
              </a:spcBef>
              <a:spcAft>
                <a:spcPts val="0"/>
              </a:spcAft>
              <a:buNone/>
            </a:pPr>
            <a:r>
              <a:rPr lang="en"/>
              <a:t>that did not attend and written affirmation </a:t>
            </a:r>
            <a:endParaRPr/>
          </a:p>
          <a:p>
            <a:pPr indent="0" lvl="0" marL="0" rtl="0" algn="l">
              <a:spcBef>
                <a:spcPts val="1600"/>
              </a:spcBef>
              <a:spcAft>
                <a:spcPts val="0"/>
              </a:spcAft>
              <a:buNone/>
            </a:pPr>
            <a:r>
              <a:rPr lang="en"/>
              <a:t>of those that participated today.  A copy of</a:t>
            </a:r>
            <a:r>
              <a:rPr lang="en"/>
              <a:t> </a:t>
            </a:r>
            <a:endParaRPr/>
          </a:p>
          <a:p>
            <a:pPr indent="0" lvl="0" marL="0" rtl="0" algn="l">
              <a:spcBef>
                <a:spcPts val="1600"/>
              </a:spcBef>
              <a:spcAft>
                <a:spcPts val="1600"/>
              </a:spcAft>
              <a:buNone/>
            </a:pPr>
            <a:r>
              <a:rPr lang="en"/>
              <a:t>the affirmation form will be emailed to you. </a:t>
            </a:r>
            <a:endParaRPr/>
          </a:p>
        </p:txBody>
      </p:sp>
      <p:pic>
        <p:nvPicPr>
          <p:cNvPr id="171" name="Google Shape;171;p30" title="Capture.PNG"/>
          <p:cNvPicPr preferRelativeResize="0"/>
          <p:nvPr/>
        </p:nvPicPr>
        <p:blipFill>
          <a:blip r:embed="rId3">
            <a:alphaModFix/>
          </a:blip>
          <a:stretch>
            <a:fillRect/>
          </a:stretch>
        </p:blipFill>
        <p:spPr>
          <a:xfrm>
            <a:off x="5447973" y="400775"/>
            <a:ext cx="3117550" cy="41026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Questions from attendees?</a:t>
            </a:r>
            <a:endParaRPr/>
          </a:p>
        </p:txBody>
      </p:sp>
      <p:sp>
        <p:nvSpPr>
          <p:cNvPr id="177" name="Google Shape;177;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Any questions?</a:t>
            </a:r>
            <a:endParaRPr/>
          </a:p>
          <a:p>
            <a:pPr indent="0" lvl="0" marL="0" rtl="0" algn="l">
              <a:spcBef>
                <a:spcPts val="1600"/>
              </a:spcBef>
              <a:spcAft>
                <a:spcPts val="1600"/>
              </a:spcAft>
              <a:buNone/>
            </a:pPr>
            <a:r>
              <a:t/>
            </a:r>
            <a:endParaRPr/>
          </a:p>
        </p:txBody>
      </p:sp>
      <p:pic>
        <p:nvPicPr>
          <p:cNvPr id="178" name="Google Shape;178;p31"/>
          <p:cNvPicPr preferRelativeResize="0"/>
          <p:nvPr/>
        </p:nvPicPr>
        <p:blipFill>
          <a:blip r:embed="rId3">
            <a:alphaModFix/>
          </a:blip>
          <a:stretch>
            <a:fillRect/>
          </a:stretch>
        </p:blipFill>
        <p:spPr>
          <a:xfrm>
            <a:off x="3420300" y="1798875"/>
            <a:ext cx="3616025" cy="23576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1000"/>
                                        <p:tgtEl>
                                          <p:spTgt spid="1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Timely and Meaningful Consultation Agenda</a:t>
            </a:r>
            <a:endParaRPr/>
          </a:p>
        </p:txBody>
      </p:sp>
      <p:sp>
        <p:nvSpPr>
          <p:cNvPr id="70" name="Google Shape;70;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May 14, 2025</a:t>
            </a:r>
            <a:endParaRPr/>
          </a:p>
          <a:p>
            <a:pPr indent="0" lvl="0" marL="0" rtl="0" algn="l">
              <a:spcBef>
                <a:spcPts val="1600"/>
              </a:spcBef>
              <a:spcAft>
                <a:spcPts val="1600"/>
              </a:spcAft>
              <a:buNone/>
            </a:pPr>
            <a:r>
              <a:rPr lang="en"/>
              <a:t>9:00 AM</a:t>
            </a:r>
            <a:endParaRPr/>
          </a:p>
        </p:txBody>
      </p:sp>
      <p:pic>
        <p:nvPicPr>
          <p:cNvPr id="71" name="Google Shape;71;p14" title="Capture.PNG"/>
          <p:cNvPicPr preferRelativeResize="0"/>
          <p:nvPr/>
        </p:nvPicPr>
        <p:blipFill>
          <a:blip r:embed="rId3">
            <a:alphaModFix/>
          </a:blip>
          <a:stretch>
            <a:fillRect/>
          </a:stretch>
        </p:blipFill>
        <p:spPr>
          <a:xfrm>
            <a:off x="4722975" y="1089350"/>
            <a:ext cx="3305151" cy="36933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Thank you for participating today!</a:t>
            </a:r>
            <a:endParaRPr/>
          </a:p>
        </p:txBody>
      </p:sp>
      <p:sp>
        <p:nvSpPr>
          <p:cNvPr id="184" name="Google Shape;184;p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Please check </a:t>
            </a:r>
            <a:r>
              <a:rPr lang="en" u="sng">
                <a:solidFill>
                  <a:schemeClr val="hlink"/>
                </a:solidFill>
                <a:hlinkClick r:id="rId3"/>
              </a:rPr>
              <a:t>www.wces.co</a:t>
            </a:r>
            <a:r>
              <a:rPr lang="en"/>
              <a:t> website regularly for updated guidance and resources for all children and parents.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Welcome and Introductions</a:t>
            </a:r>
            <a:endParaRPr/>
          </a:p>
        </p:txBody>
      </p:sp>
      <p:sp>
        <p:nvSpPr>
          <p:cNvPr id="77" name="Google Shape;77;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Jami Hodge, Director of Special Education - Williamson Co Education Services</a:t>
            </a:r>
            <a:endParaRPr/>
          </a:p>
          <a:p>
            <a:pPr indent="0" lvl="0" marL="0" rtl="0" algn="l">
              <a:spcBef>
                <a:spcPts val="1600"/>
              </a:spcBef>
              <a:spcAft>
                <a:spcPts val="0"/>
              </a:spcAft>
              <a:buNone/>
            </a:pPr>
            <a:r>
              <a:rPr lang="en"/>
              <a:t>Amy Richards, Special Education Coordinator - Williamson Co Education Services</a:t>
            </a:r>
            <a:endParaRPr/>
          </a:p>
          <a:p>
            <a:pPr indent="0" lvl="0" marL="0" rtl="0" algn="l">
              <a:spcBef>
                <a:spcPts val="1600"/>
              </a:spcBef>
              <a:spcAft>
                <a:spcPts val="0"/>
              </a:spcAft>
              <a:buNone/>
            </a:pPr>
            <a:r>
              <a:rPr lang="en"/>
              <a:t>Jenny Felty, Speech and Language Therapist - Williamson Co Education Services</a:t>
            </a:r>
            <a:endParaRPr/>
          </a:p>
          <a:p>
            <a:pPr indent="0" lvl="0" marL="0" rtl="0" algn="l">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Who are we?</a:t>
            </a:r>
            <a:endParaRPr/>
          </a:p>
        </p:txBody>
      </p:sp>
      <p:sp>
        <p:nvSpPr>
          <p:cNvPr id="83" name="Google Shape;83;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Williamson County Education Services is the local public agency that provides oversight of the following services for member school districts:</a:t>
            </a:r>
            <a:endParaRPr/>
          </a:p>
          <a:p>
            <a:pPr indent="-342900" lvl="0" marL="457200" rtl="0" algn="l">
              <a:spcBef>
                <a:spcPts val="1600"/>
              </a:spcBef>
              <a:spcAft>
                <a:spcPts val="0"/>
              </a:spcAft>
              <a:buSzPts val="1800"/>
              <a:buChar char="●"/>
            </a:pPr>
            <a:r>
              <a:rPr lang="en"/>
              <a:t>Special Education and Related Services</a:t>
            </a:r>
            <a:endParaRPr/>
          </a:p>
          <a:p>
            <a:pPr indent="-342900" lvl="0" marL="457200" rtl="0" algn="l">
              <a:spcBef>
                <a:spcPts val="0"/>
              </a:spcBef>
              <a:spcAft>
                <a:spcPts val="0"/>
              </a:spcAft>
              <a:buSzPts val="1800"/>
              <a:buChar char="●"/>
            </a:pPr>
            <a:r>
              <a:rPr lang="en"/>
              <a:t>Early Childhood - PreSchool for All </a:t>
            </a:r>
            <a:endParaRPr/>
          </a:p>
          <a:p>
            <a:pPr indent="-342900" lvl="0" marL="457200" rtl="0" algn="l">
              <a:spcBef>
                <a:spcPts val="0"/>
              </a:spcBef>
              <a:spcAft>
                <a:spcPts val="0"/>
              </a:spcAft>
              <a:buSzPts val="1800"/>
              <a:buChar char="●"/>
            </a:pPr>
            <a:r>
              <a:rPr lang="en"/>
              <a:t>Career and Technical Education</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Who is part of WCES?</a:t>
            </a:r>
            <a:endParaRPr/>
          </a:p>
        </p:txBody>
      </p:sp>
      <p:sp>
        <p:nvSpPr>
          <p:cNvPr id="89" name="Google Shape;89;p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Williamson County Education Services serves five member districts:</a:t>
            </a:r>
            <a:endParaRPr/>
          </a:p>
          <a:p>
            <a:pPr indent="-342900" lvl="0" marL="457200" rtl="0" algn="l">
              <a:spcBef>
                <a:spcPts val="1600"/>
              </a:spcBef>
              <a:spcAft>
                <a:spcPts val="0"/>
              </a:spcAft>
              <a:buSzPts val="1800"/>
              <a:buChar char="●"/>
            </a:pPr>
            <a:r>
              <a:rPr lang="en"/>
              <a:t>Johnston City Community Unit School District 1</a:t>
            </a:r>
            <a:endParaRPr/>
          </a:p>
          <a:p>
            <a:pPr indent="-342900" lvl="0" marL="457200" rtl="0" algn="l">
              <a:spcBef>
                <a:spcPts val="0"/>
              </a:spcBef>
              <a:spcAft>
                <a:spcPts val="0"/>
              </a:spcAft>
              <a:buSzPts val="1800"/>
              <a:buChar char="●"/>
            </a:pPr>
            <a:r>
              <a:rPr lang="en"/>
              <a:t>Marion Community Unit School District 2</a:t>
            </a:r>
            <a:endParaRPr/>
          </a:p>
          <a:p>
            <a:pPr indent="-342900" lvl="0" marL="457200" rtl="0" algn="l">
              <a:spcBef>
                <a:spcPts val="0"/>
              </a:spcBef>
              <a:spcAft>
                <a:spcPts val="0"/>
              </a:spcAft>
              <a:buSzPts val="1800"/>
              <a:buChar char="●"/>
            </a:pPr>
            <a:r>
              <a:rPr lang="en"/>
              <a:t>Crab Orchard Community Unit School District 3</a:t>
            </a:r>
            <a:endParaRPr/>
          </a:p>
          <a:p>
            <a:pPr indent="-342900" lvl="0" marL="457200" rtl="0" algn="l">
              <a:spcBef>
                <a:spcPts val="0"/>
              </a:spcBef>
              <a:spcAft>
                <a:spcPts val="0"/>
              </a:spcAft>
              <a:buSzPts val="1800"/>
              <a:buChar char="●"/>
            </a:pPr>
            <a:r>
              <a:rPr lang="en"/>
              <a:t>Herrin Community Unit School District 4</a:t>
            </a:r>
            <a:endParaRPr/>
          </a:p>
          <a:p>
            <a:pPr indent="-342900" lvl="0" marL="457200" rtl="0" algn="l">
              <a:spcBef>
                <a:spcPts val="0"/>
              </a:spcBef>
              <a:spcAft>
                <a:spcPts val="0"/>
              </a:spcAft>
              <a:buSzPts val="1800"/>
              <a:buChar char="●"/>
            </a:pPr>
            <a:r>
              <a:rPr lang="en"/>
              <a:t>Carterville Community Unit School District 5</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is Timely and Meaningful Consultation (TMC)?</a:t>
            </a:r>
            <a:endParaRPr/>
          </a:p>
        </p:txBody>
      </p:sp>
      <p:sp>
        <p:nvSpPr>
          <p:cNvPr id="95" name="Google Shape;95;p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Local school districts must </a:t>
            </a:r>
            <a:r>
              <a:rPr lang="en" sz="1400" u="sng"/>
              <a:t>consult </a:t>
            </a:r>
            <a:r>
              <a:rPr lang="en" sz="1400"/>
              <a:t>with the private schools within their district and with representatives of parents of students with disabilities who attend those schools regarding: </a:t>
            </a:r>
            <a:endParaRPr sz="1400"/>
          </a:p>
          <a:p>
            <a:pPr indent="-317500" lvl="0" marL="457200" rtl="0" algn="l">
              <a:spcBef>
                <a:spcPts val="1600"/>
              </a:spcBef>
              <a:spcAft>
                <a:spcPts val="0"/>
              </a:spcAft>
              <a:buSzPts val="1400"/>
              <a:buChar char="●"/>
            </a:pPr>
            <a:r>
              <a:rPr lang="en" sz="1400"/>
              <a:t>The child find process and how parties will be informed of that process; </a:t>
            </a:r>
            <a:endParaRPr sz="1400"/>
          </a:p>
          <a:p>
            <a:pPr indent="-317500" lvl="0" marL="457200" rtl="0" algn="l">
              <a:spcBef>
                <a:spcPts val="0"/>
              </a:spcBef>
              <a:spcAft>
                <a:spcPts val="0"/>
              </a:spcAft>
              <a:buSzPts val="1400"/>
              <a:buChar char="●"/>
            </a:pPr>
            <a:r>
              <a:rPr lang="en" sz="1400"/>
              <a:t>The </a:t>
            </a:r>
            <a:r>
              <a:rPr lang="en" sz="1400" u="sng"/>
              <a:t>amount </a:t>
            </a:r>
            <a:r>
              <a:rPr lang="en" sz="1400"/>
              <a:t>of Federal funds available for the special education and related services for parentally placed private school children with disabilities, and how that amount was determined; </a:t>
            </a:r>
            <a:endParaRPr sz="1400"/>
          </a:p>
          <a:p>
            <a:pPr indent="-317500" lvl="0" marL="457200" rtl="0" algn="l">
              <a:spcBef>
                <a:spcPts val="0"/>
              </a:spcBef>
              <a:spcAft>
                <a:spcPts val="0"/>
              </a:spcAft>
              <a:buSzPts val="1400"/>
              <a:buChar char="●"/>
            </a:pPr>
            <a:r>
              <a:rPr lang="en" sz="1400"/>
              <a:t>The process to ensure that parentally-placed private school children with disabilities can meaningfully participate in special education and related services; </a:t>
            </a:r>
            <a:endParaRPr sz="1400"/>
          </a:p>
          <a:p>
            <a:pPr indent="-317500" lvl="0" marL="457200" rtl="0" algn="l">
              <a:spcBef>
                <a:spcPts val="0"/>
              </a:spcBef>
              <a:spcAft>
                <a:spcPts val="0"/>
              </a:spcAft>
              <a:buSzPts val="1400"/>
              <a:buChar char="●"/>
            </a:pPr>
            <a:r>
              <a:rPr lang="en" sz="1400"/>
              <a:t>The provision of services (how, where, by whom) and how such services will be provided </a:t>
            </a:r>
            <a:r>
              <a:rPr b="1" lang="en" sz="1400" u="sng"/>
              <a:t>if funds are insufficient</a:t>
            </a:r>
            <a:r>
              <a:rPr lang="en" sz="1400"/>
              <a:t> to serve all children</a:t>
            </a:r>
            <a:endParaRPr sz="1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Why do we have Timely and Meaningful Consultation (TMC)? </a:t>
            </a:r>
            <a:endParaRPr/>
          </a:p>
        </p:txBody>
      </p:sp>
      <p:sp>
        <p:nvSpPr>
          <p:cNvPr id="101" name="Google Shape;101;p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Under Section 612(a)(10) of IDEA 2004 (Public Law 108-446), States (and local districts in turn) must provide assurances to the U.S. Department of Education that they will provide opportunities for parentally placed private school students to – </a:t>
            </a:r>
            <a:endParaRPr sz="1400"/>
          </a:p>
          <a:p>
            <a:pPr indent="-317500" lvl="0" marL="457200" rtl="0" algn="l">
              <a:spcBef>
                <a:spcPts val="1600"/>
              </a:spcBef>
              <a:spcAft>
                <a:spcPts val="0"/>
              </a:spcAft>
              <a:buSzPts val="1400"/>
              <a:buChar char="●"/>
            </a:pPr>
            <a:r>
              <a:rPr lang="en" sz="1400"/>
              <a:t>Access to special education and related services so that students in private schools may equitably participate in such services; and </a:t>
            </a:r>
            <a:endParaRPr sz="1400"/>
          </a:p>
          <a:p>
            <a:pPr indent="-317500" lvl="0" marL="457200" rtl="0" algn="l">
              <a:spcBef>
                <a:spcPts val="0"/>
              </a:spcBef>
              <a:spcAft>
                <a:spcPts val="0"/>
              </a:spcAft>
              <a:buSzPts val="1400"/>
              <a:buChar char="●"/>
            </a:pPr>
            <a:r>
              <a:rPr lang="en" sz="1400"/>
              <a:t>Access procedures so that students who may be experiencing learning difficulties may be identified for special education eligibility. </a:t>
            </a:r>
            <a:endParaRPr sz="1400"/>
          </a:p>
          <a:p>
            <a:pPr indent="-317500" lvl="0" marL="457200" rtl="0" algn="l">
              <a:spcBef>
                <a:spcPts val="0"/>
              </a:spcBef>
              <a:spcAft>
                <a:spcPts val="0"/>
              </a:spcAft>
              <a:buSzPts val="1400"/>
              <a:buChar char="●"/>
            </a:pPr>
            <a:r>
              <a:rPr lang="en" sz="1400"/>
              <a:t>As part of this process, each local school district must consult with representatives of the private schools, as well as parent representatives of those schools.</a:t>
            </a: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What is Child Find?  </a:t>
            </a:r>
            <a:endParaRPr/>
          </a:p>
        </p:txBody>
      </p:sp>
      <p:sp>
        <p:nvSpPr>
          <p:cNvPr id="107" name="Google Shape;107;p20"/>
          <p:cNvSpPr txBox="1"/>
          <p:nvPr>
            <p:ph idx="1" type="body"/>
          </p:nvPr>
        </p:nvSpPr>
        <p:spPr>
          <a:xfrm>
            <a:off x="349325" y="1181225"/>
            <a:ext cx="8368200" cy="375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500"/>
              <a:t>The term “Child Find” is given the definition provided in Section 612(a)(3) of IDEA 2004. Child Find, as set forth in IDEA 2004, is directed to those activities to ensure that children, including ages 3-5, with disabilities </a:t>
            </a:r>
            <a:r>
              <a:rPr i="1" lang="en" sz="1500"/>
              <a:t>“are identified, located, and evaluated, and a practical method is developed and implemented to determine which children with disabilities are currently receiving needed special education and related services.” </a:t>
            </a:r>
            <a:endParaRPr sz="1500"/>
          </a:p>
          <a:p>
            <a:pPr indent="0" lvl="0" marL="0" rtl="0" algn="l">
              <a:spcBef>
                <a:spcPts val="1600"/>
              </a:spcBef>
              <a:spcAft>
                <a:spcPts val="0"/>
              </a:spcAft>
              <a:buNone/>
            </a:pPr>
            <a:r>
              <a:rPr lang="en" sz="1500"/>
              <a:t>WCES assigns an evaluation team to all Non-Public Schools located within our member district residential boundaries.  </a:t>
            </a:r>
            <a:endParaRPr sz="1500"/>
          </a:p>
          <a:p>
            <a:pPr indent="0" lvl="0" marL="0" rtl="0" algn="l">
              <a:spcBef>
                <a:spcPts val="1600"/>
              </a:spcBef>
              <a:spcAft>
                <a:spcPts val="0"/>
              </a:spcAft>
              <a:buNone/>
            </a:pPr>
            <a:r>
              <a:rPr lang="en" sz="1500"/>
              <a:t>The evaluation team consists of a representative from the Local Education Agency (LEA), School Psychologist, School Social Worker, Speech Therapist, and Special Education Teacher. In some situations, not all of the aforementioned members are necessary and at times, other service providers such as Occupational and Physical Therapy, and/or Teacher of Deaf or Visually Impaired may participate. </a:t>
            </a:r>
            <a:endParaRPr sz="1500"/>
          </a:p>
          <a:p>
            <a:pPr indent="0" lvl="0" marL="0" rtl="0" algn="l">
              <a:spcBef>
                <a:spcPts val="1600"/>
              </a:spcBef>
              <a:spcAft>
                <a:spcPts val="1600"/>
              </a:spcAft>
              <a:buNone/>
            </a:pPr>
            <a:r>
              <a:t/>
            </a: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t>What funds are available for special education and related services for students that are parentally placed?</a:t>
            </a:r>
            <a:endParaRPr sz="2400"/>
          </a:p>
        </p:txBody>
      </p:sp>
      <p:sp>
        <p:nvSpPr>
          <p:cNvPr id="113" name="Google Shape;113;p21"/>
          <p:cNvSpPr txBox="1"/>
          <p:nvPr/>
        </p:nvSpPr>
        <p:spPr>
          <a:xfrm>
            <a:off x="782275" y="3590400"/>
            <a:ext cx="7386600" cy="1359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200">
                <a:solidFill>
                  <a:srgbClr val="FFFFFF"/>
                </a:solidFill>
                <a:latin typeface="Roboto"/>
                <a:ea typeface="Roboto"/>
                <a:cs typeface="Roboto"/>
                <a:sym typeface="Roboto"/>
              </a:rPr>
              <a:t>PreSchool Amounts: Johnston City -0; Marion -0; Crab Orchard - 0; Herrin - 0; Carterville - 0</a:t>
            </a:r>
            <a:endParaRPr sz="1200">
              <a:solidFill>
                <a:srgbClr val="FFFFFF"/>
              </a:solidFill>
              <a:latin typeface="Roboto"/>
              <a:ea typeface="Roboto"/>
              <a:cs typeface="Roboto"/>
              <a:sym typeface="Roboto"/>
            </a:endParaRPr>
          </a:p>
          <a:p>
            <a:pPr indent="0" lvl="0" marL="0" rtl="0" algn="ctr">
              <a:spcBef>
                <a:spcPts val="0"/>
              </a:spcBef>
              <a:spcAft>
                <a:spcPts val="0"/>
              </a:spcAft>
              <a:buNone/>
            </a:pPr>
            <a:r>
              <a:t/>
            </a:r>
            <a:endParaRPr sz="1200">
              <a:solidFill>
                <a:srgbClr val="FFFFFF"/>
              </a:solidFill>
              <a:latin typeface="Roboto"/>
              <a:ea typeface="Roboto"/>
              <a:cs typeface="Roboto"/>
              <a:sym typeface="Roboto"/>
            </a:endParaRPr>
          </a:p>
          <a:p>
            <a:pPr indent="0" lvl="0" marL="0" rtl="0" algn="ctr">
              <a:spcBef>
                <a:spcPts val="0"/>
              </a:spcBef>
              <a:spcAft>
                <a:spcPts val="0"/>
              </a:spcAft>
              <a:buNone/>
            </a:pPr>
            <a:r>
              <a:rPr lang="en" sz="1800">
                <a:solidFill>
                  <a:srgbClr val="FFFFFF"/>
                </a:solidFill>
                <a:latin typeface="Roboto"/>
                <a:ea typeface="Roboto"/>
                <a:cs typeface="Roboto"/>
                <a:sym typeface="Roboto"/>
              </a:rPr>
              <a:t>TOTAL AMOUNT OF FUNDS: $22468 (From 2024-2025)</a:t>
            </a:r>
            <a:endParaRPr sz="1800">
              <a:solidFill>
                <a:srgbClr val="FFFFFF"/>
              </a:solidFill>
              <a:latin typeface="Roboto"/>
              <a:ea typeface="Roboto"/>
              <a:cs typeface="Roboto"/>
              <a:sym typeface="Roboto"/>
            </a:endParaRPr>
          </a:p>
          <a:p>
            <a:pPr indent="0" lvl="0" marL="0" rtl="0" algn="ctr">
              <a:spcBef>
                <a:spcPts val="0"/>
              </a:spcBef>
              <a:spcAft>
                <a:spcPts val="0"/>
              </a:spcAft>
              <a:buNone/>
            </a:pPr>
            <a:r>
              <a:rPr lang="en" sz="1800">
                <a:solidFill>
                  <a:srgbClr val="FFFFFF"/>
                </a:solidFill>
                <a:latin typeface="Roboto"/>
                <a:ea typeface="Roboto"/>
                <a:cs typeface="Roboto"/>
                <a:sym typeface="Roboto"/>
              </a:rPr>
              <a:t>FY26 Fund Allocations have not been released as of today.</a:t>
            </a:r>
            <a:endParaRPr sz="1800">
              <a:solidFill>
                <a:srgbClr val="FFFFFF"/>
              </a:solidFill>
              <a:latin typeface="Roboto"/>
              <a:ea typeface="Roboto"/>
              <a:cs typeface="Roboto"/>
              <a:sym typeface="Roboto"/>
            </a:endParaRPr>
          </a:p>
          <a:p>
            <a:pPr indent="0" lvl="0" marL="0" rtl="0" algn="ctr">
              <a:spcBef>
                <a:spcPts val="0"/>
              </a:spcBef>
              <a:spcAft>
                <a:spcPts val="0"/>
              </a:spcAft>
              <a:buNone/>
            </a:pPr>
            <a:r>
              <a:rPr lang="en" sz="1800">
                <a:solidFill>
                  <a:srgbClr val="FFFFFF"/>
                </a:solidFill>
                <a:latin typeface="Roboto"/>
                <a:ea typeface="Roboto"/>
                <a:cs typeface="Roboto"/>
                <a:sym typeface="Roboto"/>
              </a:rPr>
              <a:t>*Funds to be disbursed to students across settings*</a:t>
            </a:r>
            <a:endParaRPr sz="1800">
              <a:solidFill>
                <a:srgbClr val="FFFFFF"/>
              </a:solidFill>
              <a:latin typeface="Roboto"/>
              <a:ea typeface="Roboto"/>
              <a:cs typeface="Roboto"/>
              <a:sym typeface="Roboto"/>
            </a:endParaRPr>
          </a:p>
          <a:p>
            <a:pPr indent="0" lvl="0" marL="0" rtl="0" algn="ctr">
              <a:spcBef>
                <a:spcPts val="0"/>
              </a:spcBef>
              <a:spcAft>
                <a:spcPts val="0"/>
              </a:spcAft>
              <a:buNone/>
            </a:pPr>
            <a:r>
              <a:t/>
            </a:r>
            <a:endParaRPr sz="1800">
              <a:solidFill>
                <a:srgbClr val="FFFFFF"/>
              </a:solidFill>
              <a:latin typeface="Roboto"/>
              <a:ea typeface="Roboto"/>
              <a:cs typeface="Roboto"/>
              <a:sym typeface="Roboto"/>
            </a:endParaRPr>
          </a:p>
        </p:txBody>
      </p:sp>
      <p:sp>
        <p:nvSpPr>
          <p:cNvPr id="114" name="Google Shape;114;p21"/>
          <p:cNvSpPr txBox="1"/>
          <p:nvPr/>
        </p:nvSpPr>
        <p:spPr>
          <a:xfrm>
            <a:off x="175638" y="491950"/>
            <a:ext cx="8917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latin typeface="Roboto"/>
              <a:ea typeface="Roboto"/>
              <a:cs typeface="Roboto"/>
              <a:sym typeface="Roboto"/>
            </a:endParaRPr>
          </a:p>
        </p:txBody>
      </p:sp>
      <p:pic>
        <p:nvPicPr>
          <p:cNvPr id="115" name="Google Shape;115;p21" title="Capture.PNG"/>
          <p:cNvPicPr preferRelativeResize="0"/>
          <p:nvPr/>
        </p:nvPicPr>
        <p:blipFill>
          <a:blip r:embed="rId3">
            <a:alphaModFix/>
          </a:blip>
          <a:stretch>
            <a:fillRect/>
          </a:stretch>
        </p:blipFill>
        <p:spPr>
          <a:xfrm>
            <a:off x="214800" y="1099725"/>
            <a:ext cx="8539625" cy="997175"/>
          </a:xfrm>
          <a:prstGeom prst="rect">
            <a:avLst/>
          </a:prstGeom>
          <a:noFill/>
          <a:ln>
            <a:noFill/>
          </a:ln>
        </p:spPr>
      </p:pic>
      <p:pic>
        <p:nvPicPr>
          <p:cNvPr id="116" name="Google Shape;116;p21" title="Capture.PNG"/>
          <p:cNvPicPr preferRelativeResize="0"/>
          <p:nvPr/>
        </p:nvPicPr>
        <p:blipFill>
          <a:blip r:embed="rId4">
            <a:alphaModFix/>
          </a:blip>
          <a:stretch>
            <a:fillRect/>
          </a:stretch>
        </p:blipFill>
        <p:spPr>
          <a:xfrm>
            <a:off x="214800" y="2096900"/>
            <a:ext cx="8539625" cy="9971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